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sldIdLst>
    <p:sldId id="256" r:id="rId2"/>
    <p:sldId id="264" r:id="rId3"/>
    <p:sldId id="265" r:id="rId4"/>
    <p:sldId id="257" r:id="rId5"/>
    <p:sldId id="258" r:id="rId6"/>
    <p:sldId id="259" r:id="rId7"/>
    <p:sldId id="260" r:id="rId8"/>
    <p:sldId id="269" r:id="rId9"/>
    <p:sldId id="262" r:id="rId10"/>
    <p:sldId id="261" r:id="rId11"/>
    <p:sldId id="266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660"/>
  </p:normalViewPr>
  <p:slideViewPr>
    <p:cSldViewPr snapToGrid="0">
      <p:cViewPr varScale="1">
        <p:scale>
          <a:sx n="85" d="100"/>
          <a:sy n="85" d="100"/>
        </p:scale>
        <p:origin x="42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chin Prajapati" userId="8c4f951abb9dd9ea" providerId="LiveId" clId="{5381E769-6E55-468C-AA74-13C724499DBB}"/>
    <pc:docChg chg="custSel addSld modSld">
      <pc:chgData name="Sachin Prajapati" userId="8c4f951abb9dd9ea" providerId="LiveId" clId="{5381E769-6E55-468C-AA74-13C724499DBB}" dt="2022-01-11T07:00:36.580" v="141" actId="14100"/>
      <pc:docMkLst>
        <pc:docMk/>
      </pc:docMkLst>
      <pc:sldChg chg="addSp modSp new mod">
        <pc:chgData name="Sachin Prajapati" userId="8c4f951abb9dd9ea" providerId="LiveId" clId="{5381E769-6E55-468C-AA74-13C724499DBB}" dt="2022-01-11T07:00:36.580" v="141" actId="14100"/>
        <pc:sldMkLst>
          <pc:docMk/>
          <pc:sldMk cId="40425272" sldId="269"/>
        </pc:sldMkLst>
        <pc:spChg chg="add mod">
          <ac:chgData name="Sachin Prajapati" userId="8c4f951abb9dd9ea" providerId="LiveId" clId="{5381E769-6E55-468C-AA74-13C724499DBB}" dt="2022-01-11T06:58:30.275" v="137" actId="14100"/>
          <ac:spMkLst>
            <pc:docMk/>
            <pc:sldMk cId="40425272" sldId="269"/>
            <ac:spMk id="3" creationId="{58915B88-79CA-466A-A4D5-6FB56894665A}"/>
          </ac:spMkLst>
        </pc:spChg>
        <pc:picChg chg="add mod">
          <ac:chgData name="Sachin Prajapati" userId="8c4f951abb9dd9ea" providerId="LiveId" clId="{5381E769-6E55-468C-AA74-13C724499DBB}" dt="2022-01-11T06:58:24.006" v="136" actId="14100"/>
          <ac:picMkLst>
            <pc:docMk/>
            <pc:sldMk cId="40425272" sldId="269"/>
            <ac:picMk id="2" creationId="{1624106C-0C8F-4264-B7F2-86E787DC9191}"/>
          </ac:picMkLst>
        </pc:picChg>
        <pc:picChg chg="mod">
          <ac:chgData name="Sachin Prajapati" userId="8c4f951abb9dd9ea" providerId="LiveId" clId="{5381E769-6E55-468C-AA74-13C724499DBB}" dt="2022-01-11T07:00:36.580" v="141" actId="14100"/>
          <ac:picMkLst>
            <pc:docMk/>
            <pc:sldMk cId="40425272" sldId="269"/>
            <ac:picMk id="4" creationId="{F6D7B72F-6313-42C7-A854-29AE8861BAD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163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258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01908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1353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195948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1027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61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22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481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945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35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35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40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405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65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706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9065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1339C5C2-C0B4-4B35-9909-903FE4E2F9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dirty="0"/>
              <a:t>apstone </a:t>
            </a:r>
            <a:r>
              <a:rPr lang="en-US" dirty="0"/>
              <a:t>Project</a:t>
            </a:r>
            <a:br>
              <a:rPr lang="en-US" dirty="0"/>
            </a:br>
            <a:r>
              <a:rPr lang="en-US" sz="3600" dirty="0"/>
              <a:t>Retail and Marketing analysis</a:t>
            </a:r>
            <a:endParaRPr sz="3600" dirty="0"/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9FFD951C-D0A6-44DA-AE77-E9D291F5CF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/>
              <a:t>File created </a:t>
            </a:r>
            <a:r>
              <a:rPr lang="en-US" dirty="0"/>
              <a:t>by</a:t>
            </a:r>
            <a:r>
              <a:rPr dirty="0"/>
              <a:t>:</a:t>
            </a:r>
            <a:r>
              <a:rPr lang="en-US" dirty="0"/>
              <a:t> Sachin Prajapati</a:t>
            </a:r>
            <a:endParaRPr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A0E101F-C2BC-4BE2-A363-1D2498515B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59414" y="6725414"/>
            <a:ext cx="132586" cy="13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79"/>
    </mc:Choice>
    <mc:Fallback xmlns="">
      <p:transition spd="slow" advTm="132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FAFB11-1A11-4DD1-9EF5-4D0075A60C43}"/>
              </a:ext>
            </a:extLst>
          </p:cNvPr>
          <p:cNvSpPr txBox="1"/>
          <p:nvPr/>
        </p:nvSpPr>
        <p:spPr>
          <a:xfrm>
            <a:off x="5867400" y="990600"/>
            <a:ext cx="40843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chart gives us the product category association through market basket analysis , which gives us the </a:t>
            </a:r>
            <a:r>
              <a:rPr lang="en-US" dirty="0" err="1"/>
              <a:t>fr</a:t>
            </a:r>
            <a:r>
              <a:rPr lang="en-US" dirty="0"/>
              <a:t> </a:t>
            </a:r>
            <a:r>
              <a:rPr lang="en-US" dirty="0" err="1"/>
              <a:t>equent</a:t>
            </a:r>
            <a:r>
              <a:rPr lang="en-US" dirty="0"/>
              <a:t> number of orders for this product category association.</a:t>
            </a:r>
          </a:p>
          <a:p>
            <a:endParaRPr lang="en-US" dirty="0"/>
          </a:p>
          <a:p>
            <a:r>
              <a:rPr lang="en-US" dirty="0"/>
              <a:t>Through bubble chart we can see that toys and </a:t>
            </a:r>
            <a:r>
              <a:rPr lang="en-US" dirty="0" err="1"/>
              <a:t>bed_bath_table</a:t>
            </a:r>
            <a:r>
              <a:rPr lang="en-US" dirty="0"/>
              <a:t> has highest orders which is 291.</a:t>
            </a:r>
          </a:p>
        </p:txBody>
      </p:sp>
      <p:pic>
        <p:nvPicPr>
          <p:cNvPr id="4" name="slide8" descr="mba2">
            <a:extLst>
              <a:ext uri="{FF2B5EF4-FFF2-40B4-BE49-F238E27FC236}">
                <a16:creationId xmlns:a16="http://schemas.microsoft.com/office/drawing/2014/main" id="{79A3FBC9-2385-41F1-A5D1-A6E0295B1F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51" y="0"/>
            <a:ext cx="4253982" cy="685800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51FD2EF-4C49-4F04-8D78-25F125F54A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47839" y="6713839"/>
            <a:ext cx="144161" cy="14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776"/>
    </mc:Choice>
    <mc:Fallback xmlns="">
      <p:transition spd="slow" advTm="457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28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4F5237-BB03-4D93-B755-8C449893BE5C}"/>
              </a:ext>
            </a:extLst>
          </p:cNvPr>
          <p:cNvSpPr txBox="1"/>
          <p:nvPr/>
        </p:nvSpPr>
        <p:spPr>
          <a:xfrm>
            <a:off x="609600" y="480060"/>
            <a:ext cx="10134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Recommendations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The </a:t>
            </a:r>
            <a:r>
              <a:rPr lang="en-IN" dirty="0" err="1"/>
              <a:t>Olist</a:t>
            </a:r>
            <a:r>
              <a:rPr lang="en-IN" dirty="0"/>
              <a:t> company should focus on the customers who are purchasing the more frequent orders of product category toys , as it’s generates more amount of revenue for the company.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Target customers should be the newly becomes parents as are trying to buy toys for their new born.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As company tries to manage inventory so it should removes all the product category who’s products are not ordered regularly.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C76BABD-07DF-43B4-9FE2-CA55A24312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47525" y="66135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9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135"/>
    </mc:Choice>
    <mc:Fallback xmlns="">
      <p:transition spd="slow" advTm="39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729071-C3CC-4990-94B8-0119216368C5}"/>
              </a:ext>
            </a:extLst>
          </p:cNvPr>
          <p:cNvSpPr txBox="1"/>
          <p:nvPr/>
        </p:nvSpPr>
        <p:spPr>
          <a:xfrm>
            <a:off x="2377888" y="1021370"/>
            <a:ext cx="6100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914126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800" dirty="0">
                <a:solidFill>
                  <a:schemeClr val="accent2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APPENDIX – Methodology Document: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7EE21F-C404-4EA7-A324-7D4017E676A7}"/>
              </a:ext>
            </a:extLst>
          </p:cNvPr>
          <p:cNvSpPr txBox="1"/>
          <p:nvPr/>
        </p:nvSpPr>
        <p:spPr>
          <a:xfrm>
            <a:off x="1918445" y="1891554"/>
            <a:ext cx="6559925" cy="1959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000" indent="-342000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¢"/>
            </a:pPr>
            <a:r>
              <a:rPr lang="en-US" dirty="0">
                <a:latin typeface="Lato`"/>
              </a:rPr>
              <a:t>I </a:t>
            </a:r>
            <a:r>
              <a:rPr lang="en-US" sz="1800" dirty="0">
                <a:solidFill>
                  <a:schemeClr val="tx1"/>
                </a:solidFill>
                <a:latin typeface="Lato`"/>
              </a:rPr>
              <a:t> conducted a </a:t>
            </a:r>
            <a:r>
              <a:rPr lang="en-US" dirty="0">
                <a:latin typeface="Lato`"/>
              </a:rPr>
              <a:t>complete</a:t>
            </a:r>
            <a:r>
              <a:rPr lang="en-US" sz="1800" dirty="0">
                <a:solidFill>
                  <a:schemeClr val="tx1"/>
                </a:solidFill>
                <a:latin typeface="Lato`"/>
              </a:rPr>
              <a:t> analysis of the </a:t>
            </a:r>
            <a:r>
              <a:rPr lang="en-US" dirty="0" err="1">
                <a:latin typeface="Lato`"/>
              </a:rPr>
              <a:t>Olist</a:t>
            </a:r>
            <a:r>
              <a:rPr lang="en-US" sz="1800" dirty="0">
                <a:solidFill>
                  <a:schemeClr val="tx1"/>
                </a:solidFill>
                <a:latin typeface="Lato`"/>
              </a:rPr>
              <a:t> data. The process included:</a:t>
            </a:r>
          </a:p>
          <a:p>
            <a:pPr marL="720000" indent="-342900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en-US" sz="1800" dirty="0">
                <a:solidFill>
                  <a:schemeClr val="tx1"/>
                </a:solidFill>
                <a:latin typeface="Lato`"/>
              </a:rPr>
              <a:t>Cleaning the data set using </a:t>
            </a:r>
            <a:r>
              <a:rPr lang="en-US" sz="1800" dirty="0" err="1">
                <a:solidFill>
                  <a:schemeClr val="tx1"/>
                </a:solidFill>
                <a:latin typeface="Lato`"/>
              </a:rPr>
              <a:t>numpy</a:t>
            </a:r>
            <a:r>
              <a:rPr lang="en-US" dirty="0">
                <a:latin typeface="Lato`"/>
              </a:rPr>
              <a:t>, </a:t>
            </a:r>
            <a:r>
              <a:rPr lang="en-US" sz="1800" dirty="0">
                <a:solidFill>
                  <a:schemeClr val="tx1"/>
                </a:solidFill>
                <a:latin typeface="Lato`"/>
              </a:rPr>
              <a:t>pandas through </a:t>
            </a:r>
            <a:r>
              <a:rPr lang="en-US" sz="1800" dirty="0" err="1">
                <a:solidFill>
                  <a:schemeClr val="tx1"/>
                </a:solidFill>
                <a:latin typeface="Lato`"/>
              </a:rPr>
              <a:t>jupyter</a:t>
            </a:r>
            <a:r>
              <a:rPr lang="en-US" sz="1800" dirty="0">
                <a:solidFill>
                  <a:schemeClr val="tx1"/>
                </a:solidFill>
                <a:latin typeface="Lato`"/>
              </a:rPr>
              <a:t> notebook.</a:t>
            </a:r>
          </a:p>
          <a:p>
            <a:pPr marL="720000" indent="-342900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en-US" sz="1800" dirty="0">
                <a:solidFill>
                  <a:schemeClr val="tx1"/>
                </a:solidFill>
                <a:latin typeface="Lato`"/>
              </a:rPr>
              <a:t>Using tableau desktop I have generated the different visualization to get the meaningful insights.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CA57A90-5B50-4B0B-89DB-719C3A3E2B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24690" y="6735762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2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89"/>
    </mc:Choice>
    <mc:Fallback xmlns="">
      <p:transition spd="slow" advTm="54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9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06D6B5-7687-4F2D-8EF3-19D601E021FF}"/>
              </a:ext>
            </a:extLst>
          </p:cNvPr>
          <p:cNvSpPr txBox="1"/>
          <p:nvPr/>
        </p:nvSpPr>
        <p:spPr>
          <a:xfrm>
            <a:off x="2763371" y="1893354"/>
            <a:ext cx="6100482" cy="2267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</a:pPr>
            <a:r>
              <a:rPr lang="en-US" sz="1800" dirty="0">
                <a:solidFill>
                  <a:schemeClr val="tx1"/>
                </a:solidFill>
                <a:latin typeface="Lato`"/>
              </a:rPr>
              <a:t> </a:t>
            </a:r>
          </a:p>
          <a:p>
            <a:pPr marL="342000" indent="-342000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Lato`"/>
              </a:rPr>
              <a:t>Problem Statement</a:t>
            </a:r>
          </a:p>
          <a:p>
            <a:pPr marL="342000" indent="-342000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Lato`"/>
              </a:rPr>
              <a:t>Key Insights </a:t>
            </a:r>
          </a:p>
          <a:p>
            <a:pPr marL="342000" indent="-342000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Lato`"/>
              </a:rPr>
              <a:t>Recommendation</a:t>
            </a:r>
            <a:endParaRPr lang="en-US" sz="1800" dirty="0">
              <a:solidFill>
                <a:schemeClr val="tx1"/>
              </a:solidFill>
              <a:latin typeface="Lato`"/>
            </a:endParaRPr>
          </a:p>
          <a:p>
            <a:pPr marL="342000" indent="-342000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Lato`"/>
              </a:rPr>
              <a:t>Appendix:</a:t>
            </a:r>
          </a:p>
          <a:p>
            <a:pPr marL="720000" indent="-342900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Lato`"/>
              </a:rPr>
              <a:t>Data methodology</a:t>
            </a:r>
          </a:p>
        </p:txBody>
      </p:sp>
      <p:sp>
        <p:nvSpPr>
          <p:cNvPr id="3" name="Heading">
            <a:extLst>
              <a:ext uri="{FF2B5EF4-FFF2-40B4-BE49-F238E27FC236}">
                <a16:creationId xmlns:a16="http://schemas.microsoft.com/office/drawing/2014/main" id="{EB070910-5244-4D12-A82B-4C1A60E703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6288" y="584715"/>
            <a:ext cx="9076517" cy="52045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16" tIns="45708" rIns="91416" bIns="45708" numCol="1" anchor="ctr" anchorCtr="0" compatLnSpc="1">
            <a:prstTxWarp prst="textNoShape">
              <a:avLst/>
            </a:prstTxWarp>
          </a:bodyPr>
          <a:lstStyle/>
          <a:p>
            <a:pPr lvl="0" algn="ctr" defTabSz="914126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AGENDA</a:t>
            </a:r>
            <a:r>
              <a:rPr lang="en-US" altLang="en-US" sz="2400" dirty="0">
                <a:solidFill>
                  <a:prstClr val="black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 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404EBE6-E3BC-4343-A175-F01670AEC6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flipH="1" flipV="1">
            <a:off x="12014341" y="6680341"/>
            <a:ext cx="177659" cy="17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6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184"/>
    </mc:Choice>
    <mc:Fallback xmlns="">
      <p:transition spd="slow" advTm="31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65A10A-146E-4947-828B-E8CECB914B71}"/>
              </a:ext>
            </a:extLst>
          </p:cNvPr>
          <p:cNvSpPr txBox="1"/>
          <p:nvPr/>
        </p:nvSpPr>
        <p:spPr>
          <a:xfrm>
            <a:off x="111611" y="2021989"/>
            <a:ext cx="103183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freight-text-pro"/>
              </a:rPr>
              <a:t>OList</a:t>
            </a:r>
            <a:r>
              <a:rPr lang="en-US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freight-text-pro"/>
              </a:rPr>
              <a:t> is one such e-commerce company that has faced some losses recently and they want to manage their inventory very well so as to reduce any unnecessary costs that they might be bearing.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freight-text-pro"/>
            </a:endParaRPr>
          </a:p>
          <a:p>
            <a:r>
              <a:rPr lang="en-US" b="0" i="0" dirty="0">
                <a:solidFill>
                  <a:srgbClr val="091E42"/>
                </a:solidFill>
                <a:effectLst/>
                <a:latin typeface="freight-text-pro"/>
              </a:rPr>
              <a:t> </a:t>
            </a:r>
            <a:r>
              <a:rPr lang="en-US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freight-text-pro"/>
              </a:rPr>
              <a:t>You need to identify top products that contribute to the revenue and also use market basket analysis to </a:t>
            </a:r>
            <a:r>
              <a:rPr lang="en-US" b="0" i="0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freight-text-pro"/>
              </a:rPr>
              <a:t>analyse</a:t>
            </a:r>
            <a:r>
              <a:rPr lang="en-US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freight-text-pro"/>
              </a:rPr>
              <a:t> the purchase </a:t>
            </a:r>
            <a:r>
              <a:rPr lang="en-US" b="0" i="0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freight-text-pro"/>
              </a:rPr>
              <a:t>behaviour</a:t>
            </a:r>
            <a:r>
              <a:rPr lang="en-US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freight-text-pro"/>
              </a:rPr>
              <a:t> of individual customers to estimate with relative certainty, what items are more likely to be purchased individually or in combination with some other products.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  <a:latin typeface="freight-text-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69B2A-BAD7-4F1E-95D4-7EDEFEEE84ED}"/>
              </a:ext>
            </a:extLst>
          </p:cNvPr>
          <p:cNvSpPr txBox="1"/>
          <p:nvPr/>
        </p:nvSpPr>
        <p:spPr>
          <a:xfrm>
            <a:off x="111611" y="1592580"/>
            <a:ext cx="475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Problem Statement</a:t>
            </a:r>
            <a:endParaRPr lang="en-IN" dirty="0"/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0C3B9CB-D9F9-425D-8F1B-4F42F211E0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73540" y="6739540"/>
            <a:ext cx="118460" cy="11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5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567"/>
    </mc:Choice>
    <mc:Fallback xmlns="">
      <p:transition spd="slow" advTm="355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top 20 product">
            <a:extLst>
              <a:ext uri="{FF2B5EF4-FFF2-40B4-BE49-F238E27FC236}">
                <a16:creationId xmlns:a16="http://schemas.microsoft.com/office/drawing/2014/main" id="{B2B3A418-ADB8-4103-A727-954DE3997D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76720"/>
            <a:ext cx="6481482" cy="51790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3D597C-C9E6-409D-BF35-ED843C668706}"/>
              </a:ext>
            </a:extLst>
          </p:cNvPr>
          <p:cNvSpPr txBox="1"/>
          <p:nvPr/>
        </p:nvSpPr>
        <p:spPr>
          <a:xfrm>
            <a:off x="7664824" y="1398494"/>
            <a:ext cx="33796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bar chart gives us the Top 20 Products which are ordered by quantity .</a:t>
            </a:r>
          </a:p>
          <a:p>
            <a:endParaRPr lang="en-US" dirty="0"/>
          </a:p>
          <a:p>
            <a:r>
              <a:rPr lang="en-US" dirty="0"/>
              <a:t>This also shows us that the product category (toys) are the most frequent ordered products.</a:t>
            </a:r>
            <a:endParaRPr lang="en-IN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64CF99C-941E-4A58-AB74-71560FAC4E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43981" y="6680081"/>
            <a:ext cx="56386" cy="5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54"/>
    </mc:Choice>
    <mc:Fallback xmlns="">
      <p:transition spd="slow" advTm="27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category wise orders">
            <a:extLst>
              <a:ext uri="{FF2B5EF4-FFF2-40B4-BE49-F238E27FC236}">
                <a16:creationId xmlns:a16="http://schemas.microsoft.com/office/drawing/2014/main" id="{C50401C6-F5EE-43AD-86B7-0B47B30B65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35" y="0"/>
            <a:ext cx="439211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ADCA59-E820-41B1-AEEB-159EFF49CE6F}"/>
              </a:ext>
            </a:extLst>
          </p:cNvPr>
          <p:cNvSpPr txBox="1"/>
          <p:nvPr/>
        </p:nvSpPr>
        <p:spPr>
          <a:xfrm>
            <a:off x="5719482" y="797859"/>
            <a:ext cx="38906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Bubble chart shows us the top 10 product category out of 70 with most number of product ordered.</a:t>
            </a:r>
          </a:p>
          <a:p>
            <a:endParaRPr lang="en-US" dirty="0"/>
          </a:p>
          <a:p>
            <a:r>
              <a:rPr lang="en-US" dirty="0"/>
              <a:t>This also gives us insight that apart from toys </a:t>
            </a:r>
            <a:r>
              <a:rPr lang="en-US" dirty="0" err="1"/>
              <a:t>health_beauty</a:t>
            </a:r>
            <a:r>
              <a:rPr lang="en-US" dirty="0"/>
              <a:t> is ordered frequently.</a:t>
            </a:r>
            <a:endParaRPr lang="en-IN" dirty="0"/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446D6B1-DD2C-451C-8046-608517BB70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flipV="1">
            <a:off x="11083282" y="6721817"/>
            <a:ext cx="136183" cy="13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752"/>
    </mc:Choice>
    <mc:Fallback xmlns="">
      <p:transition spd="slow" advTm="247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5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E8F32D-C52C-42F7-8DB9-A723E561C67B}"/>
              </a:ext>
            </a:extLst>
          </p:cNvPr>
          <p:cNvSpPr txBox="1"/>
          <p:nvPr/>
        </p:nvSpPr>
        <p:spPr>
          <a:xfrm>
            <a:off x="7985283" y="976653"/>
            <a:ext cx="29583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following revenue pareto chart tells us the amount of revenue generated by each product.</a:t>
            </a:r>
          </a:p>
          <a:p>
            <a:endParaRPr lang="en-US" dirty="0"/>
          </a:p>
          <a:p>
            <a:r>
              <a:rPr lang="en-US" dirty="0"/>
              <a:t>This also shows us the running % Total revenue along with </a:t>
            </a:r>
            <a:r>
              <a:rPr lang="en-US" dirty="0" err="1"/>
              <a:t>product_id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We can add more measures as the measure names are included in the filter. </a:t>
            </a:r>
            <a:endParaRPr lang="en-IN" dirty="0"/>
          </a:p>
        </p:txBody>
      </p:sp>
      <p:pic>
        <p:nvPicPr>
          <p:cNvPr id="8" name="slide4" descr="revenue pareto">
            <a:extLst>
              <a:ext uri="{FF2B5EF4-FFF2-40B4-BE49-F238E27FC236}">
                <a16:creationId xmlns:a16="http://schemas.microsoft.com/office/drawing/2014/main" id="{D307048D-D24A-4708-94AC-A50FC3842F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58" y="599955"/>
            <a:ext cx="7518558" cy="5334000"/>
          </a:xfrm>
          <a:prstGeom prst="rect">
            <a:avLst/>
          </a:prstGeom>
        </p:spPr>
      </p:pic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1AE6279-D112-46D0-8032-ACF75A3ACB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flipV="1">
            <a:off x="12013273" y="6704457"/>
            <a:ext cx="45719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912"/>
    </mc:Choice>
    <mc:Fallback xmlns="">
      <p:transition spd="slow" advTm="32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1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Avg price">
            <a:extLst>
              <a:ext uri="{FF2B5EF4-FFF2-40B4-BE49-F238E27FC236}">
                <a16:creationId xmlns:a16="http://schemas.microsoft.com/office/drawing/2014/main" id="{CA50349B-28C0-42C6-A6BB-99E07E2B8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89367"/>
            <a:ext cx="7039203" cy="56021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DEA2CE-1224-454A-AF03-B834DD4ABAC5}"/>
              </a:ext>
            </a:extLst>
          </p:cNvPr>
          <p:cNvSpPr txBox="1"/>
          <p:nvPr/>
        </p:nvSpPr>
        <p:spPr>
          <a:xfrm>
            <a:off x="7279341" y="1164504"/>
            <a:ext cx="49126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tree map gives us insight about the average price of each product category.</a:t>
            </a:r>
          </a:p>
          <a:p>
            <a:endParaRPr lang="en-US" dirty="0"/>
          </a:p>
          <a:p>
            <a:r>
              <a:rPr lang="en-IN" dirty="0"/>
              <a:t>As we can see the computers product category has the highest average price of 863.5</a:t>
            </a:r>
          </a:p>
          <a:p>
            <a:endParaRPr lang="en-IN" dirty="0"/>
          </a:p>
          <a:p>
            <a:r>
              <a:rPr lang="en-IN" dirty="0"/>
              <a:t>This also concludes that toys are the most ordered products but the average price is not that much high.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9BC497F-9767-4020-897D-F5DF5CE32B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20832" y="6649656"/>
            <a:ext cx="74713" cy="7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62"/>
    </mc:Choice>
    <mc:Fallback xmlns="">
      <p:transition spd="slow" advTm="309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9" descr="products by revenue">
            <a:extLst>
              <a:ext uri="{FF2B5EF4-FFF2-40B4-BE49-F238E27FC236}">
                <a16:creationId xmlns:a16="http://schemas.microsoft.com/office/drawing/2014/main" id="{1624106C-0C8F-4264-B7F2-86E787DC91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63" y="851647"/>
            <a:ext cx="7390690" cy="51547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915B88-79CA-466A-A4D5-6FB56894665A}"/>
              </a:ext>
            </a:extLst>
          </p:cNvPr>
          <p:cNvSpPr txBox="1"/>
          <p:nvPr/>
        </p:nvSpPr>
        <p:spPr>
          <a:xfrm>
            <a:off x="7987553" y="1674674"/>
            <a:ext cx="3657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bar shows the Top 20 </a:t>
            </a:r>
          </a:p>
          <a:p>
            <a:r>
              <a:rPr lang="en-US" dirty="0"/>
              <a:t>Products by Revenue.</a:t>
            </a:r>
          </a:p>
          <a:p>
            <a:endParaRPr lang="en-US" dirty="0"/>
          </a:p>
          <a:p>
            <a:r>
              <a:rPr lang="en-US" dirty="0"/>
              <a:t>The Highest Revenue a particular product has generated is 67,285.</a:t>
            </a:r>
            <a:endParaRPr lang="en-IN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6D7B72F-6313-42C7-A854-29AE8861BA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9664" y="6660776"/>
            <a:ext cx="197224" cy="19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90"/>
    </mc:Choice>
    <mc:Fallback>
      <p:transition spd="slow" advTm="16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mba1">
            <a:extLst>
              <a:ext uri="{FF2B5EF4-FFF2-40B4-BE49-F238E27FC236}">
                <a16:creationId xmlns:a16="http://schemas.microsoft.com/office/drawing/2014/main" id="{E959F510-9EE2-41EC-BBE7-F84E195D8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" y="248920"/>
            <a:ext cx="6939280" cy="63601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4CC4F2-DA1F-4F1D-8890-4555BF089A97}"/>
              </a:ext>
            </a:extLst>
          </p:cNvPr>
          <p:cNvSpPr txBox="1"/>
          <p:nvPr/>
        </p:nvSpPr>
        <p:spPr>
          <a:xfrm>
            <a:off x="8290560" y="792480"/>
            <a:ext cx="27127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tree map shows us the quantity of order more than 5	</a:t>
            </a:r>
          </a:p>
          <a:p>
            <a:endParaRPr lang="en-US" dirty="0"/>
          </a:p>
          <a:p>
            <a:r>
              <a:rPr lang="en-US" dirty="0"/>
              <a:t>We can see that the distinct count of orders are minimum 7 and maximum 73,268</a:t>
            </a:r>
            <a:endParaRPr lang="en-IN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1053C26-5D01-4EF5-9928-FD25109A95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flipH="1" flipV="1">
            <a:off x="11778798" y="6773361"/>
            <a:ext cx="84639" cy="8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158"/>
    </mc:Choice>
    <mc:Fallback xmlns="">
      <p:transition spd="slow" advTm="39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462</TotalTime>
  <Words>491</Words>
  <Application>Microsoft Office PowerPoint</Application>
  <PresentationFormat>Widescreen</PresentationFormat>
  <Paragraphs>50</Paragraphs>
  <Slides>12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freight-text-pro</vt:lpstr>
      <vt:lpstr>Lato Semibold</vt:lpstr>
      <vt:lpstr>Lato`</vt:lpstr>
      <vt:lpstr>Trebuchet MS</vt:lpstr>
      <vt:lpstr>Wingdings</vt:lpstr>
      <vt:lpstr>Wingdings 3</vt:lpstr>
      <vt:lpstr>Facet</vt:lpstr>
      <vt:lpstr>Capstone Project Retail and Marketing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</dc:title>
  <dc:creator>Sachin Prajapati</dc:creator>
  <cp:lastModifiedBy>Sachin Prajapati</cp:lastModifiedBy>
  <cp:revision>2</cp:revision>
  <dcterms:created xsi:type="dcterms:W3CDTF">2022-01-09T20:28:02Z</dcterms:created>
  <dcterms:modified xsi:type="dcterms:W3CDTF">2022-01-11T07:00:44Z</dcterms:modified>
</cp:coreProperties>
</file>